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ayesia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hree_models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511" y="0"/>
            <a:ext cx="724897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 b="1">
                <a:solidFill>
                  <a:srgbClr val="003087"/>
                </a:solidFill>
              </a:defRPr>
            </a:pPr>
            <a:r>
              <a:rPr sz="2400"/>
              <a:t>Testing Methodology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463040"/>
            <a:ext cx="7680960" cy="3200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500"/>
              </a:spcAft>
              <a:defRPr sz="2600" b="1">
                <a:solidFill>
                  <a:srgbClr val="003087"/>
                </a:solidFill>
              </a:defRPr>
            </a:pPr>
            <a:r>
              <a:rPr/>
              <a:t>Comparison Strategy</a:t>
            </a:r>
          </a:p>
          <a:p>
            <a:pPr>
              <a:spcAft>
                <a:spcPts val="800"/>
              </a:spcAft>
              <a:defRPr sz="1800"/>
            </a:pPr>
            <a:r>
              <a:rPr/>
              <a:t>• Model 1: Exact posterior (Normal-Inverse-Gamma) vs VB vs Gibbs</a:t>
            </a:r>
          </a:p>
          <a:p>
            <a:pPr>
              <a:spcAft>
                <a:spcPts val="800"/>
              </a:spcAft>
              <a:defRPr sz="1800"/>
            </a:pPr>
            <a:r>
              <a:rPr/>
              <a:t>• Model 2: Gibbs sampling (MCMC/NUTS) as gold standard vs VB</a:t>
            </a:r>
          </a:p>
          <a:p>
            <a:pPr>
              <a:spcAft>
                <a:spcPts val="800"/>
              </a:spcAft>
              <a:defRPr sz="1800"/>
            </a:pPr>
            <a:r>
              <a:rPr/>
              <a:t>• Varied group counts Q ∈ {5, 10, 20, 50, 100} to assess shrinkage effects</a:t>
            </a:r>
          </a:p>
          <a:p>
            <a:pPr>
              <a:spcAft>
                <a:spcPts val="2500"/>
              </a:spcAft>
              <a:defRPr sz="1800"/>
            </a:pPr>
            <a:r>
              <a:rPr/>
              <a:t>• Measured SD ratios (VB/Gibbs) to quantify under-dispersion</a:t>
            </a:r>
          </a:p>
          <a:p>
            <a:pPr>
              <a:spcAft>
                <a:spcPts val="1000"/>
              </a:spcAft>
              <a:defRPr sz="2400" b="1">
                <a:solidFill>
                  <a:srgbClr val="DC143C"/>
                </a:solidFill>
              </a:defRPr>
            </a:pPr>
            <a:r>
              <a:rPr/>
              <a:t>Important Note: Model 3 Implementation</a:t>
            </a:r>
          </a:p>
          <a:p>
            <a:pPr>
              <a:defRPr sz="1800">
                <a:solidFill>
                  <a:srgbClr val="DC143C"/>
                </a:solidFill>
              </a:defRPr>
            </a:pPr>
            <a:r>
              <a:rPr/>
              <a:t>Model 3 (hierarchical logistic) was implemented incorrectly and results are not reliable. Analysis focuses on Models 1 and 2.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M2_tau_u_overlay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750"/>
            <a:ext cx="9144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M2_tau_u_5panel_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500"/>
            <a:ext cx="9144000" cy="4000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iming_dashboar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82880" y="274320"/>
          <a:ext cx="850392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8720"/>
                <a:gridCol w="548640"/>
                <a:gridCol w="548640"/>
                <a:gridCol w="548640"/>
                <a:gridCol w="548640"/>
                <a:gridCol w="548640"/>
                <a:gridCol w="548640"/>
                <a:gridCol w="548640"/>
                <a:gridCol w="548640"/>
                <a:gridCol w="1737360"/>
                <a:gridCol w="1188720"/>
              </a:tblGrid>
              <a:tr h="653142"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t>Model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t>Q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t>β₀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t>β₁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t>β₂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t>τₑ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t>τᵤ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t>σ²ₑ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t>σ²ᵤ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t>What it means / Practical consequence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t>When it matters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</a:tr>
              <a:tr h="653142">
                <a:tc>
                  <a:txBody>
                    <a:bodyPr/>
                    <a:lstStyle/>
                    <a:p>
                      <a:pPr>
                        <a:defRPr sz="1100" b="1"/>
                      </a:pPr>
                      <a:r>
                        <a:t>M1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1.000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0.993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0.988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0.994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All β near 1.0 = excellent: Fixed effects highly reliable for predictions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Trust for all inference</a:t>
                      </a:r>
                    </a:p>
                  </a:txBody>
                  <a:tcPr/>
                </a:tc>
              </a:tr>
              <a:tr h="653142">
                <a:tc>
                  <a:txBody>
                    <a:bodyPr/>
                    <a:lstStyle/>
                    <a:p>
                      <a:pPr>
                        <a:defRPr sz="1100" b="1"/>
                      </a:pPr>
                      <a:r>
                        <a:t>M2_Q5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0.721</a:t>
                      </a:r>
                    </a:p>
                  </a:txBody>
                  <a:tcPr>
                    <a:solidFill>
                      <a:srgbClr val="FF634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0.994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1.014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0.995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0.817</a:t>
                      </a:r>
                    </a:p>
                  </a:txBody>
                  <a:tcPr>
                    <a:solidFill>
                      <a:srgbClr val="FF634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β₀=0.721 (28% too narrow), τᵤ=0.817 (18% too narrow): Intercept unreliable; severely underestimates group differences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Do not trust for between-group questions</a:t>
                      </a:r>
                    </a:p>
                  </a:txBody>
                  <a:tcPr/>
                </a:tc>
              </a:tr>
              <a:tr h="653142">
                <a:tc>
                  <a:txBody>
                    <a:bodyPr/>
                    <a:lstStyle/>
                    <a:p>
                      <a:pPr>
                        <a:defRPr sz="1100" b="1"/>
                      </a:pPr>
                      <a:r>
                        <a:t>M2_Q10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0.889</a:t>
                      </a:r>
                    </a:p>
                  </a:txBody>
                  <a:tcPr>
                    <a:solidFill>
                      <a:srgbClr val="FFA5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0.998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0.994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0.970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0.850</a:t>
                      </a:r>
                    </a:p>
                  </a:txBody>
                  <a:tcPr>
                    <a:solidFill>
                      <a:srgbClr val="FFA5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β₀=0.889 (11% too narrow), τᵤ=0.850 (15% too narrow): Moderate under-dispersion in intercept and group variation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Use caution for variance component inference</a:t>
                      </a:r>
                    </a:p>
                  </a:txBody>
                  <a:tcPr/>
                </a:tc>
              </a:tr>
              <a:tr h="653142">
                <a:tc>
                  <a:txBody>
                    <a:bodyPr/>
                    <a:lstStyle/>
                    <a:p>
                      <a:pPr>
                        <a:defRPr sz="1100" b="1"/>
                      </a:pPr>
                      <a:r>
                        <a:t>M2_Q20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0.961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0.993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0.988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0.962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0.801</a:t>
                      </a:r>
                    </a:p>
                  </a:txBody>
                  <a:tcPr>
                    <a:solidFill>
                      <a:srgbClr val="FF634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τᵤ=0.801 (20% too narrow): Group variation underestimated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Important concern for hierarchical inference</a:t>
                      </a:r>
                    </a:p>
                  </a:txBody>
                  <a:tcPr/>
                </a:tc>
              </a:tr>
              <a:tr h="653142">
                <a:tc>
                  <a:txBody>
                    <a:bodyPr/>
                    <a:lstStyle/>
                    <a:p>
                      <a:pPr>
                        <a:defRPr sz="1100" b="1"/>
                      </a:pPr>
                      <a:r>
                        <a:t>M2_Q50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0.992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0.998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0.985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0.913</a:t>
                      </a:r>
                    </a:p>
                  </a:txBody>
                  <a:tcPr>
                    <a:solidFill>
                      <a:srgbClr val="FFA5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0.658</a:t>
                      </a:r>
                    </a:p>
                  </a:txBody>
                  <a:tcPr>
                    <a:solidFill>
                      <a:srgbClr val="DC143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τᵤ=0.658 (34% too narrow): Serious under-dispersion in group variance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Major problem for between-group uncertainty</a:t>
                      </a:r>
                    </a:p>
                  </a:txBody>
                  <a:tcPr/>
                </a:tc>
              </a:tr>
              <a:tr h="653148">
                <a:tc>
                  <a:txBody>
                    <a:bodyPr/>
                    <a:lstStyle/>
                    <a:p>
                      <a:pPr>
                        <a:defRPr sz="1100" b="1"/>
                      </a:pPr>
                      <a:r>
                        <a:t>M2_Q100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0.994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1.000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0.986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0.803</a:t>
                      </a:r>
                    </a:p>
                  </a:txBody>
                  <a:tcPr>
                    <a:solidFill>
                      <a:srgbClr val="FF634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0.372</a:t>
                      </a:r>
                    </a:p>
                  </a:txBody>
                  <a:tcPr>
                    <a:solidFill>
                      <a:srgbClr val="DC143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100"/>
                      </a:pPr>
                      <a:r>
                        <a:t>NA</a:t>
                      </a:r>
                    </a:p>
                  </a:txBody>
                  <a:tcPr>
                    <a:solidFill>
                      <a:srgbClr val="D3D3D3"/>
                    </a:solidFill>
                  </a:tcPr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τᵤ=0.372 (63% too narrow): Catastrophic under-dispersion</a:t>
                      </a:r>
                    </a:p>
                  </a:txBody>
                  <a:tcPr/>
                </a:tc>
                <a:tc>
                  <a:txBody>
                    <a:bodyPr wrap="square"/>
                    <a:lstStyle/>
                    <a:p>
                      <a:pPr>
                        <a:defRPr sz="900"/>
                      </a:pPr>
                      <a:r>
                        <a:t>Never use VI for this parameter - use HMC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spcAft>
                <a:spcPts val="400"/>
              </a:spcAft>
              <a:defRPr sz="2400" b="1"/>
            </a:pPr>
            <a:r>
              <a:rPr sz="1600"/>
              <a:t>Conclusion: Variational Bayes Trade-offs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05840"/>
            <a:ext cx="8229600" cy="3657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400"/>
              </a:spcAft>
              <a:defRPr sz="1800" b="1">
                <a:solidFill>
                  <a:srgbClr val="0066CC"/>
                </a:solidFill>
              </a:defRPr>
            </a:pPr>
            <a:r>
              <a:rPr/>
              <a:t>Key Findings: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400"/>
            </a:pPr>
            <a:r>
              <a:rPr/>
              <a:t>  • VB achieves 100–1200× speedup over Gibbs sampling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400"/>
            </a:pPr>
            <a:r>
              <a:rPr/>
              <a:t>  • Fixed effects (β) estimates: Excellent accuracy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400"/>
            </a:pPr>
            <a:r>
              <a:rPr/>
              <a:t>  • Variance components (τᵤ, σ²ᵤ): Systematic under-dispersion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400"/>
            </a:pPr>
            <a:r>
              <a:rPr/>
              <a:t>  • Under-dispersion worsens with fewer observations per group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800" b="1">
                <a:solidFill>
                  <a:srgbClr val="0066CC"/>
                </a:solidFill>
              </a:defRPr>
            </a:pPr>
            <a:r>
              <a:rPr/>
              <a:t>Practical Guidance: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400"/>
            </a:pPr>
            <a:r>
              <a:rPr/>
              <a:t>  • Use VB for: Fixed effects, large-scale problems, initial exploration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400"/>
            </a:pPr>
            <a:r>
              <a:rPr/>
              <a:t>  • Use Gibbs/HMC for: Variance components, hierarchical uncertainty, final inference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800" b="1">
                <a:solidFill>
                  <a:srgbClr val="0066CC"/>
                </a:solidFill>
              </a:defRPr>
            </a:pPr>
            <a:r>
              <a:rPr/>
              <a:t>Active Research: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400"/>
            </a:pPr>
            <a:r>
              <a:rPr/>
              <a:t>  • Structured variational approximations (Blei et al., 2017)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400"/>
            </a:pPr>
            <a:r>
              <a:rPr/>
              <a:t>  • Expectation propagation methods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400"/>
            </a:pPr>
            <a:r>
              <a:rPr/>
              <a:t>  • Hybrid VB-MCMC approaches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400"/>
            </a:pPr>
            <a:r>
              <a:rPr/>
              <a:t>  • Adaptive variational families</a:t>
            </a:r>
          </a:p>
          <a:p>
            <a:pPr algn="ctr">
              <a:spcBef>
                <a:spcPts val="0"/>
              </a:spcBef>
              <a:spcAft>
                <a:spcPts val="400"/>
              </a:spcAft>
              <a:defRPr sz="1400" i="1"/>
            </a:p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087"/>
                </a:solidFill>
              </a:defRPr>
            </a:pPr>
            <a:r>
              <a:t>References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05840"/>
            <a:ext cx="8229600" cy="3840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400"/>
            </a:pPr>
            <a:r>
              <a:t>Blei, D. M., Kucukelbir, A., &amp; McAuliffe, J. D. (2017). Variational inference: A review for statisticians. Journal of the American Statistical Association, 112(518), 859–877.</a:t>
            </a:r>
          </a:p>
          <a:p>
            <a:pPr>
              <a:spcAft>
                <a:spcPts val="600"/>
              </a:spcAft>
              <a:defRPr sz="1400"/>
            </a:pPr>
          </a:p>
          <a:p>
            <a:pPr>
              <a:spcAft>
                <a:spcPts val="600"/>
              </a:spcAft>
              <a:defRPr sz="1400"/>
            </a:pPr>
            <a:r>
              <a:t>Holmes, J. (2024). Fixed-form and mean-field variational Bayes approaches. Unpublished manuscript.</a:t>
            </a:r>
          </a:p>
          <a:p>
            <a:pPr>
              <a:spcAft>
                <a:spcPts val="600"/>
              </a:spcAft>
              <a:defRPr sz="1400"/>
            </a:pPr>
          </a:p>
          <a:p>
            <a:pPr>
              <a:spcAft>
                <a:spcPts val="600"/>
              </a:spcAft>
              <a:defRPr sz="1400"/>
            </a:pPr>
            <a:r>
              <a:t>Stan Development Team. (2024). Stan: A probabilistic programming language. Retrieved from http://mc-stan.org</a:t>
            </a:r>
          </a:p>
          <a:p>
            <a:pPr>
              <a:spcAft>
                <a:spcPts val="600"/>
              </a:spcAft>
              <a:defRPr sz="1400"/>
            </a:pPr>
          </a:p>
          <a:p>
            <a:pPr>
              <a:spcAft>
                <a:spcPts val="600"/>
              </a:spcAft>
              <a:defRPr sz="1400"/>
            </a:pPr>
            <a:r>
              <a:t>For more information on under-dispersion in hierarchical models, see course materials and Dr. Holmes' recent work on cascade effects in variance component estimation.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645920"/>
            <a:ext cx="731520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3000"/>
              </a:spcAft>
              <a:defRPr sz="5600" b="1">
                <a:solidFill>
                  <a:srgbClr val="003087"/>
                </a:solidFill>
              </a:defRPr>
            </a:pPr>
            <a:r>
              <a:t>Thank You</a:t>
            </a:r>
          </a:p>
          <a:p>
            <a:pPr algn="ctr">
              <a:spcAft>
                <a:spcPts val="1500"/>
              </a:spcAft>
              <a:defRPr sz="3600">
                <a:solidFill>
                  <a:srgbClr val="003087"/>
                </a:solidFill>
              </a:defRPr>
            </a:pPr>
            <a:r>
              <a:t>Dr John Holmes</a:t>
            </a:r>
          </a:p>
          <a:p>
            <a:pPr algn="ctr">
              <a:spcAft>
                <a:spcPts val="2000"/>
              </a:spcAft>
              <a:defRPr sz="2400"/>
            </a:pPr>
            <a:r>
              <a:t>Supervisor</a:t>
            </a:r>
          </a:p>
          <a:p>
            <a:pPr algn="ctr">
              <a:spcAft>
                <a:spcPts val="500"/>
              </a:spcAft>
              <a:defRPr sz="2000"/>
            </a:pPr>
            <a:r>
              <a:t>School of Mathematics and Statistics</a:t>
            </a:r>
          </a:p>
          <a:p>
            <a:pPr algn="ctr">
              <a:defRPr sz="2000"/>
            </a:pPr>
            <a:r>
              <a:t>University of Canterbury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I-VI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64592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003087"/>
                </a:solidFill>
              </a:defRPr>
            </a:pPr>
            <a:r>
              <a:t>Under-dispersion in Variational Bayesian Inference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2377440"/>
            <a:ext cx="73152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200" b="1">
                <a:solidFill>
                  <a:srgbClr val="333333"/>
                </a:solidFill>
              </a:defRPr>
            </a:pPr>
            <a:r>
              <a:t>David Ewing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3017520"/>
            <a:ext cx="7315200" cy="228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800" i="1">
                <a:solidFill>
                  <a:srgbClr val="555555"/>
                </a:solidFill>
              </a:defRPr>
            </a:pPr>
            <a:r>
              <a:t>Masters of Applied Data Science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3474720"/>
            <a:ext cx="7315200" cy="182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555555"/>
                </a:solidFill>
              </a:defRPr>
            </a:pPr>
            <a:r>
              <a:t>Supervisor: Dr John Holmes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4114800"/>
            <a:ext cx="7315200" cy="182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666666"/>
                </a:solidFill>
              </a:defRPr>
            </a:pPr>
            <a:r>
              <a:t>School of Mathematics and Statistics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4343400"/>
            <a:ext cx="7315200" cy="182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666666"/>
                </a:solidFill>
              </a:defRPr>
            </a:pPr>
            <a:r>
              <a:t>University of Canterbury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4400" y="4754880"/>
            <a:ext cx="7315200" cy="1828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>
                <a:solidFill>
                  <a:srgbClr val="888888"/>
                </a:solidFill>
              </a:defRPr>
            </a:pPr>
            <a:r>
              <a:t>30 January 2026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spcAft>
                <a:spcPts val="200"/>
              </a:spcAft>
              <a:defRPr sz="2400" b="1">
                <a:solidFill>
                  <a:srgbClr val="003087"/>
                </a:solidFill>
              </a:defRPr>
            </a:pPr>
            <a:r>
              <a:rPr sz="1600"/>
              <a:t>What is Variational Inference?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645920"/>
            <a:ext cx="7315200" cy="274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200"/>
              </a:spcAft>
              <a:defRPr sz="2400" b="1"/>
            </a:pPr>
            <a:r>
              <a:rPr/>
              <a:t>Variational Inference (VI) is an optimisation technique for Bayesian inference.</a:t>
            </a:r>
          </a:p>
          <a:p>
            <a:pPr>
              <a:spcBef>
                <a:spcPts val="0"/>
              </a:spcBef>
              <a:spcAft>
                <a:spcPts val="200"/>
              </a:spcAft>
              <a:defRPr sz="2000"/>
            </a:pPr>
            <a:r>
              <a:rPr/>
              <a:t>Rather than computing the true posterior distribution directly (which is often intractable), VI approximates it by:</a:t>
            </a:r>
          </a:p>
          <a:p>
            <a:pPr lvl="1">
              <a:spcBef>
                <a:spcPts val="0"/>
              </a:spcBef>
              <a:spcAft>
                <a:spcPts val="200"/>
              </a:spcAft>
              <a:defRPr sz="1800"/>
            </a:pPr>
            <a:r>
              <a:rPr/>
              <a:t>1. Choosing a tractable family of distributions Q</a:t>
            </a:r>
          </a:p>
          <a:p>
            <a:pPr lvl="1">
              <a:spcBef>
                <a:spcPts val="0"/>
              </a:spcBef>
              <a:spcAft>
                <a:spcPts val="200"/>
              </a:spcAft>
              <a:defRPr sz="1800"/>
            </a:pPr>
            <a:r>
              <a:rPr/>
              <a:t>2. Finding the member of Q that best approximates the true posterior</a:t>
            </a:r>
          </a:p>
          <a:p>
            <a:pPr lvl="1">
              <a:spcBef>
                <a:spcPts val="0"/>
              </a:spcBef>
              <a:spcAft>
                <a:spcPts val="200"/>
              </a:spcAft>
              <a:defRPr sz="1800"/>
            </a:pPr>
            <a:r>
              <a:rPr/>
              <a:t>3. Measuring 'best' using KL divergence</a:t>
            </a:r>
          </a:p>
          <a:p>
            <a:pPr>
              <a:spcBef>
                <a:spcPts val="0"/>
              </a:spcBef>
              <a:spcAft>
                <a:spcPts val="200"/>
              </a:spcAft>
              <a:defRPr sz="2000" i="1">
                <a:solidFill>
                  <a:srgbClr val="003087"/>
                </a:solidFill>
              </a:defRPr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 b="1">
                <a:solidFill>
                  <a:srgbClr val="003087"/>
                </a:solidFill>
              </a:defRPr>
            </a:pPr>
            <a:r>
              <a:rPr sz="1600"/>
              <a:t>Variational Inference: Known Challenges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71600" y="1097280"/>
            <a:ext cx="6400800" cy="4601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1800"/>
            </a:pPr>
            <a:r>
              <a:rPr dirty="0"/>
              <a:t>1. Under-dispersion (variance underestimation in posterior approximations)</a:t>
            </a:r>
          </a:p>
          <a:p>
            <a:pPr>
              <a:spcAft>
                <a:spcPts val="1200"/>
              </a:spcAft>
              <a:defRPr sz="1800"/>
            </a:pPr>
            <a:r>
              <a:rPr dirty="0"/>
              <a:t>2. Computational sensitivity (learning rate tuning, initialization dependence)</a:t>
            </a:r>
          </a:p>
          <a:p>
            <a:pPr>
              <a:spcAft>
                <a:spcPts val="1200"/>
              </a:spcAft>
              <a:defRPr sz="1800"/>
            </a:pPr>
            <a:r>
              <a:rPr dirty="0"/>
              <a:t>3. Local optima (convergence to suboptimal solutions)</a:t>
            </a:r>
          </a:p>
          <a:p>
            <a:pPr>
              <a:spcAft>
                <a:spcPts val="1200"/>
              </a:spcAft>
              <a:defRPr sz="1800"/>
            </a:pPr>
            <a:r>
              <a:rPr dirty="0"/>
              <a:t>4. Approximation quality (mean-field independence assumptions)</a:t>
            </a:r>
          </a:p>
          <a:p>
            <a:pPr>
              <a:spcAft>
                <a:spcPts val="1200"/>
              </a:spcAft>
              <a:defRPr sz="1800"/>
            </a:pPr>
            <a:r>
              <a:rPr dirty="0"/>
              <a:t>5. Coordinate ascent convergence (iteration requirements, convergence criteria)</a:t>
            </a:r>
          </a:p>
          <a:p>
            <a:pPr>
              <a:spcAft>
                <a:spcPts val="1200"/>
              </a:spcAft>
              <a:defRPr sz="1800"/>
            </a:pPr>
            <a:r>
              <a:rPr dirty="0"/>
              <a:t>6. Hyperparameter sensitivity (prior specification, penalty terms)</a:t>
            </a:r>
          </a:p>
          <a:p>
            <a:pPr>
              <a:spcAft>
                <a:spcPts val="1800"/>
              </a:spcAft>
              <a:defRPr sz="1800"/>
            </a:pPr>
            <a:r>
              <a:rPr/>
              <a:t>5. Additional approximation limitations (distributional family restrictions, structural constraints)</a:t>
            </a:r>
          </a:p>
          <a:p>
            <a:pPr>
              <a:defRPr sz="2000" b="1" i="1">
                <a:solidFill>
                  <a:srgbClr val="003087"/>
                </a:solidFill>
              </a:defRPr>
            </a:pPr>
            <a:r>
              <a:rPr dirty="0"/>
              <a:t>This presentation focuses </a:t>
            </a:r>
            <a:r>
              <a:rPr/>
              <a:t>specifically on: </a:t>
            </a:r>
            <a:r>
              <a:rPr dirty="0"/>
              <a:t>under-dispersion.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36576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 b="1">
                <a:solidFill>
                  <a:srgbClr val="003087"/>
                </a:solidFill>
              </a:defRPr>
            </a:pPr>
            <a:r>
              <a:rPr sz="2400"/>
              <a:t>Two Approaches to Variational Inference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371600"/>
            <a:ext cx="7680960" cy="3200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400" b="1">
                <a:solidFill>
                  <a:srgbClr val="003087"/>
                </a:solidFill>
              </a:defRPr>
            </a:pPr>
            <a:r>
              <a:rPr/>
              <a:t>Fixed-Form Variational Bayes (FFVB)</a:t>
            </a:r>
          </a:p>
          <a:p>
            <a:pPr>
              <a:spcAft>
                <a:spcPts val="2000"/>
              </a:spcAft>
              <a:defRPr sz="1800"/>
            </a:pPr>
            <a:r>
              <a:rPr/>
              <a:t>Assumes a specific parametric form (e.g., Gaussian) for the entire posterior</a:t>
            </a:r>
          </a:p>
          <a:p>
            <a:pPr>
              <a:spcAft>
                <a:spcPts val="1000"/>
              </a:spcAft>
              <a:defRPr sz="2400" b="1">
                <a:solidFill>
                  <a:srgbClr val="003087"/>
                </a:solidFill>
              </a:defRPr>
            </a:pPr>
            <a:r>
              <a:rPr/>
              <a:t>Mean-Field Variational Bayes (MFVB)</a:t>
            </a:r>
          </a:p>
          <a:p>
            <a:pPr>
              <a:spcAft>
                <a:spcPts val="500"/>
              </a:spcAft>
              <a:defRPr sz="1800"/>
            </a:pPr>
            <a:r>
              <a:rPr/>
              <a:t>Factorises the posterior into independent components</a:t>
            </a:r>
          </a:p>
          <a:p>
            <a:pPr>
              <a:spcAft>
                <a:spcPts val="2500"/>
              </a:spcAft>
              <a:defRPr sz="1800"/>
            </a:pPr>
            <a:r>
              <a:rPr/>
              <a:t>Enables closed-form updates for conditionally conjugate models</a:t>
            </a:r>
          </a:p>
          <a:p>
            <a:pPr algn="ctr">
              <a:defRPr sz="2200" b="1">
                <a:solidFill>
                  <a:srgbClr val="FF8C00"/>
                </a:solidFill>
              </a:defRPr>
            </a:pPr>
            <a:r>
              <a:rPr/>
              <a:t>This presentation focuses exclusively on Mean-Field VB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7B_Exact_Posterior_Infere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7C_Mean_Field_Infere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q-space-visual-fixed-twice.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